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6" r:id="rId3"/>
    <p:sldId id="272" r:id="rId4"/>
    <p:sldId id="269" r:id="rId5"/>
    <p:sldId id="275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FFCC00"/>
    <a:srgbClr val="C35D09"/>
    <a:srgbClr val="5887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75FD-30DD-4968-AFCB-A7B4A9874BBA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1C660-3FF9-4B2E-A0CC-D383D558E8C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819AF-E5F9-42C7-AF16-EA0AB263087F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1C660-3FF9-4B2E-A0CC-D383D558E8C9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7515-0BB5-4E47-AE3B-96A2A63D3ED0}" type="datetimeFigureOut">
              <a:rPr lang="en-US" smtClean="0"/>
              <a:pPr/>
              <a:t>1/13/2020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1E06-499B-4644-89F4-9823549F863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IN" sz="2000" dirty="0"/>
              <a:t/>
            </a:r>
            <a:br>
              <a:rPr lang="en-IN" sz="2000" dirty="0"/>
            </a:br>
            <a:r>
              <a:rPr lang="en-IN" sz="2800" b="1" dirty="0"/>
              <a:t> </a:t>
            </a:r>
            <a:r>
              <a:rPr lang="en-IN" sz="2800" b="1" i="1" dirty="0"/>
              <a:t>Import of Lead Scrap/Used Lead Acid Batteries in India - Policy and Requirements </a:t>
            </a:r>
            <a:r>
              <a:rPr lang="en-IN" sz="2000" i="1" dirty="0"/>
              <a:t>	</a:t>
            </a:r>
            <a:br>
              <a:rPr lang="en-IN" sz="2000" i="1" dirty="0"/>
            </a:b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National Battery Summit: Indore </a:t>
            </a:r>
          </a:p>
          <a:p>
            <a:pPr algn="ctr"/>
            <a:r>
              <a:rPr lang="en-IN" sz="2000" b="1" dirty="0"/>
              <a:t>Technical Advancement of Battery Manufacturing in India (MSME Sector)</a:t>
            </a:r>
          </a:p>
          <a:p>
            <a:pPr algn="ctr"/>
            <a:r>
              <a:rPr lang="en-IN" sz="2000" b="1" dirty="0"/>
              <a:t> Emerging Trends and Avenues of Lithium Batteries in India 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0457" y="2571744"/>
            <a:ext cx="6153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000" b="1" dirty="0"/>
              <a:t>Dr R S Mahwar, Environmental Adviser &amp; Consultant</a:t>
            </a:r>
          </a:p>
          <a:p>
            <a:pPr algn="ctr">
              <a:buNone/>
            </a:pPr>
            <a:r>
              <a:rPr lang="en-US" b="1" i="1" dirty="0"/>
              <a:t>Former Director (Addl.), Central Pollution Control Board, Delhi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6143644"/>
            <a:ext cx="328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JANUARY 16, 2020, INDORE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1857364"/>
            <a:ext cx="442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By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6333" t="16716" r="77170" b="73470"/>
          <a:stretch>
            <a:fillRect/>
          </a:stretch>
        </p:blipFill>
        <p:spPr bwMode="auto">
          <a:xfrm>
            <a:off x="3214678" y="3714752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32"/>
          </a:xfrm>
        </p:spPr>
        <p:txBody>
          <a:bodyPr>
            <a:normAutofit/>
          </a:bodyPr>
          <a:lstStyle/>
          <a:p>
            <a:r>
              <a:rPr lang="en-IN" sz="2000" b="1" i="1" dirty="0"/>
              <a:t>Environmental Legislation/MoEF Policy for Lead Wastes Imports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674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b="1" i="1" dirty="0"/>
              <a:t>Waste lead acid batteries* whole or crushed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 </a:t>
            </a:r>
            <a:r>
              <a:rPr lang="en-IN" sz="2000" b="1" i="1" dirty="0">
                <a:solidFill>
                  <a:srgbClr val="0070C0"/>
                </a:solidFill>
              </a:rPr>
              <a:t>Basel No - A1160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HW Rules 2016 –  Part A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Permitted with Prior Informed Consent</a:t>
            </a:r>
          </a:p>
          <a:p>
            <a:pPr>
              <a:buNone/>
            </a:pPr>
            <a:r>
              <a:rPr lang="en-IN" sz="2000" i="1" dirty="0"/>
              <a:t>      </a:t>
            </a:r>
            <a:r>
              <a:rPr lang="en-IN" sz="1800" i="1" dirty="0"/>
              <a:t>(*Drained Batteries Only)</a:t>
            </a:r>
          </a:p>
          <a:p>
            <a:pPr>
              <a:buFont typeface="Wingdings" pitchFamily="2" charset="2"/>
              <a:buChar char="v"/>
            </a:pPr>
            <a:r>
              <a:rPr lang="en-IN" sz="2000" b="1" i="1" dirty="0"/>
              <a:t>Lead Scrap - Bulk finished form such as plates</a:t>
            </a:r>
          </a:p>
          <a:p>
            <a:pPr>
              <a:buFont typeface="Wingdings" pitchFamily="2" charset="2"/>
              <a:buChar char="ü"/>
            </a:pPr>
            <a:r>
              <a:rPr lang="en-IN" sz="2000" b="1" i="1" dirty="0">
                <a:solidFill>
                  <a:srgbClr val="0070C0"/>
                </a:solidFill>
              </a:rPr>
              <a:t>Basel No - B1020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HW Rules 2016 –  Part B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Permitted without Prior Informed Consent</a:t>
            </a:r>
          </a:p>
          <a:p>
            <a:pPr>
              <a:buFont typeface="Wingdings" pitchFamily="2" charset="2"/>
              <a:buChar char="ü"/>
            </a:pPr>
            <a:r>
              <a:rPr lang="en-IN" sz="2000" i="1" dirty="0"/>
              <a:t>Annual Quantity Permitted </a:t>
            </a:r>
          </a:p>
          <a:p>
            <a:pPr>
              <a:buNone/>
            </a:pPr>
            <a:r>
              <a:rPr lang="en-IN" sz="2000" i="1" dirty="0"/>
              <a:t>      33%  (1/3</a:t>
            </a:r>
            <a:r>
              <a:rPr lang="en-IN" sz="2000" i="1" baseline="30000" dirty="0"/>
              <a:t>rd</a:t>
            </a:r>
            <a:r>
              <a:rPr lang="en-IN" sz="2000" i="1" dirty="0"/>
              <a:t>) of the Recycling </a:t>
            </a:r>
            <a:r>
              <a:rPr lang="en-IN" sz="2000" i="1" dirty="0" smtClean="0"/>
              <a:t>Capacity**</a:t>
            </a:r>
            <a:endParaRPr lang="en-IN" sz="2000" i="1" dirty="0"/>
          </a:p>
          <a:p>
            <a:pPr>
              <a:buFont typeface="Wingdings" pitchFamily="2" charset="2"/>
              <a:buChar char="ü"/>
            </a:pPr>
            <a:r>
              <a:rPr lang="en-IN" sz="2000" b="1" i="1" dirty="0">
                <a:solidFill>
                  <a:srgbClr val="0070C0"/>
                </a:solidFill>
              </a:rPr>
              <a:t>ULAB  import permitted  only to </a:t>
            </a:r>
            <a:r>
              <a:rPr lang="en-IN" sz="2000" b="1" i="1" dirty="0" smtClean="0">
                <a:solidFill>
                  <a:srgbClr val="0070C0"/>
                </a:solidFill>
              </a:rPr>
              <a:t>units</a:t>
            </a:r>
            <a:endParaRPr lang="en-IN" sz="2000" b="1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2000" b="1" i="1" dirty="0">
                <a:solidFill>
                  <a:srgbClr val="0070C0"/>
                </a:solidFill>
              </a:rPr>
              <a:t>      having Automatic Battery Breaker</a:t>
            </a:r>
          </a:p>
          <a:p>
            <a:pPr>
              <a:buNone/>
            </a:pPr>
            <a:r>
              <a:rPr lang="en-IN" sz="1800" i="1" dirty="0" smtClean="0"/>
              <a:t>      (**125% of the Smelting Capacity)</a:t>
            </a:r>
            <a:endParaRPr lang="en-IN" sz="1800" i="1" dirty="0"/>
          </a:p>
        </p:txBody>
      </p:sp>
      <p:pic>
        <p:nvPicPr>
          <p:cNvPr id="4" name="Picture 3" descr="P-2.jpg"/>
          <p:cNvPicPr>
            <a:picLocks noChangeAspect="1"/>
          </p:cNvPicPr>
          <p:nvPr/>
        </p:nvPicPr>
        <p:blipFill>
          <a:blip r:embed="rId2" cstate="print"/>
          <a:srcRect l="11718" t="55685" r="25781"/>
          <a:stretch>
            <a:fillRect/>
          </a:stretch>
        </p:blipFill>
        <p:spPr>
          <a:xfrm>
            <a:off x="6000760" y="1285860"/>
            <a:ext cx="2283741" cy="1214446"/>
          </a:xfrm>
          <a:prstGeom prst="rect">
            <a:avLst/>
          </a:prstGeom>
        </p:spPr>
      </p:pic>
      <p:pic>
        <p:nvPicPr>
          <p:cNvPr id="5" name="Picture 4" descr="LEAD-SCRAP.jpg"/>
          <p:cNvPicPr>
            <a:picLocks noChangeAspect="1"/>
          </p:cNvPicPr>
          <p:nvPr/>
        </p:nvPicPr>
        <p:blipFill>
          <a:blip r:embed="rId3" cstate="print"/>
          <a:srcRect b="16719"/>
          <a:stretch>
            <a:fillRect/>
          </a:stretch>
        </p:blipFill>
        <p:spPr>
          <a:xfrm>
            <a:off x="6000760" y="3000372"/>
            <a:ext cx="2357455" cy="1204854"/>
          </a:xfrm>
          <a:prstGeom prst="rect">
            <a:avLst/>
          </a:prstGeom>
        </p:spPr>
      </p:pic>
      <p:pic>
        <p:nvPicPr>
          <p:cNvPr id="6" name="Picture 5" descr="P-3.jpg"/>
          <p:cNvPicPr>
            <a:picLocks noChangeAspect="1"/>
          </p:cNvPicPr>
          <p:nvPr/>
        </p:nvPicPr>
        <p:blipFill>
          <a:blip r:embed="rId4" cstate="print"/>
          <a:srcRect l="47542" t="18750" b="16666"/>
          <a:stretch>
            <a:fillRect/>
          </a:stretch>
        </p:blipFill>
        <p:spPr>
          <a:xfrm>
            <a:off x="5500694" y="4429132"/>
            <a:ext cx="2917596" cy="166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>
            <a:normAutofit/>
          </a:bodyPr>
          <a:lstStyle/>
          <a:p>
            <a:r>
              <a:rPr lang="en-IN" sz="2400" b="1" i="1" dirty="0"/>
              <a:t>Recycling Facilities Requirements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b="1" i="1" dirty="0"/>
              <a:t>Lead Waste Receipt &amp; Unloading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Separate Approach Road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Separate covered  storage area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000" b="1" i="1" dirty="0"/>
              <a:t>Dust Suppression (unloading area)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000" b="1" i="1" dirty="0"/>
              <a:t>Battery Breaking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Battery breaking machine/Breaker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Noise control measures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Separate Plastic Washing Area  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Impervious flooring  </a:t>
            </a:r>
          </a:p>
          <a:p>
            <a:pPr>
              <a:buFont typeface="Wingdings" pitchFamily="2" charset="2"/>
              <a:buChar char="Ø"/>
            </a:pPr>
            <a:r>
              <a:rPr lang="en-IN" sz="2000" i="1" dirty="0"/>
              <a:t>Run off to ETP</a:t>
            </a:r>
          </a:p>
          <a:p>
            <a:pPr>
              <a:buFont typeface="Wingdings" pitchFamily="2" charset="2"/>
              <a:buChar char="Ø"/>
            </a:pPr>
            <a:endParaRPr lang="en-IN" sz="2000" i="1" dirty="0"/>
          </a:p>
          <a:p>
            <a:pPr>
              <a:buFont typeface="Wingdings" pitchFamily="2" charset="2"/>
              <a:buChar char="Ø"/>
            </a:pPr>
            <a:endParaRPr lang="en-IN" sz="2000" dirty="0"/>
          </a:p>
          <a:p>
            <a:pPr>
              <a:buNone/>
            </a:pPr>
            <a:endParaRPr lang="en-IN" sz="2000" dirty="0"/>
          </a:p>
        </p:txBody>
      </p:sp>
      <p:pic>
        <p:nvPicPr>
          <p:cNvPr id="14" name="Picture 13" descr="20190715_112322.jpg"/>
          <p:cNvPicPr>
            <a:picLocks noChangeAspect="1"/>
          </p:cNvPicPr>
          <p:nvPr/>
        </p:nvPicPr>
        <p:blipFill>
          <a:blip r:embed="rId2" cstate="print"/>
          <a:srcRect l="19117" b="7291"/>
          <a:stretch>
            <a:fillRect/>
          </a:stretch>
        </p:blipFill>
        <p:spPr>
          <a:xfrm>
            <a:off x="5878075" y="1041693"/>
            <a:ext cx="2024732" cy="1282585"/>
          </a:xfrm>
          <a:prstGeom prst="rect">
            <a:avLst/>
          </a:prstGeom>
        </p:spPr>
      </p:pic>
      <p:pic>
        <p:nvPicPr>
          <p:cNvPr id="15" name="Picture 14" descr="P-1 20190807_133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91420"/>
            <a:ext cx="2214579" cy="1428760"/>
          </a:xfrm>
          <a:prstGeom prst="rect">
            <a:avLst/>
          </a:prstGeom>
        </p:spPr>
      </p:pic>
      <p:pic>
        <p:nvPicPr>
          <p:cNvPr id="16" name="Picture 15" descr="20190715_112408.jpg"/>
          <p:cNvPicPr>
            <a:picLocks noChangeAspect="1"/>
          </p:cNvPicPr>
          <p:nvPr/>
        </p:nvPicPr>
        <p:blipFill>
          <a:blip r:embed="rId4" cstate="print"/>
          <a:srcRect t="12766"/>
          <a:stretch>
            <a:fillRect/>
          </a:stretch>
        </p:blipFill>
        <p:spPr>
          <a:xfrm>
            <a:off x="3131840" y="4091420"/>
            <a:ext cx="2484335" cy="1440119"/>
          </a:xfrm>
          <a:prstGeom prst="rect">
            <a:avLst/>
          </a:prstGeom>
        </p:spPr>
      </p:pic>
      <p:pic>
        <p:nvPicPr>
          <p:cNvPr id="7" name="Picture 6" descr="Sprink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646" y="2493469"/>
            <a:ext cx="2024731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2400" b="1" i="1" dirty="0"/>
              <a:t>Recycling Facilities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1800" b="1" i="1" dirty="0"/>
              <a:t>Rotary or Box Furnace and Refining Pots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Air Pollution Control System (APCS) </a:t>
            </a:r>
          </a:p>
          <a:p>
            <a:r>
              <a:rPr lang="en-IN" sz="1800" dirty="0"/>
              <a:t>Suction hoods covering the charging points</a:t>
            </a:r>
          </a:p>
          <a:p>
            <a:r>
              <a:rPr lang="en-IN" sz="1800" dirty="0"/>
              <a:t>Suction hoods covering the molten lead</a:t>
            </a:r>
          </a:p>
          <a:p>
            <a:pPr>
              <a:buNone/>
            </a:pPr>
            <a:r>
              <a:rPr lang="en-IN" sz="1800" dirty="0"/>
              <a:t>       tapping points</a:t>
            </a:r>
          </a:p>
          <a:p>
            <a:r>
              <a:rPr lang="en-IN" sz="1800" dirty="0"/>
              <a:t>Expansion/Cooling Chamber</a:t>
            </a:r>
          </a:p>
          <a:p>
            <a:r>
              <a:rPr lang="en-IN" sz="1800" dirty="0"/>
              <a:t>Cyclone Separator</a:t>
            </a:r>
          </a:p>
          <a:p>
            <a:r>
              <a:rPr lang="en-IN" sz="1800" dirty="0"/>
              <a:t>Bag Filter (Pulse jet/mechanical shaker)</a:t>
            </a:r>
          </a:p>
          <a:p>
            <a:r>
              <a:rPr lang="en-IN" sz="1800" dirty="0"/>
              <a:t>Alkaline scrubber (Closed loop with spent liquid going to ETP)</a:t>
            </a:r>
          </a:p>
          <a:p>
            <a:r>
              <a:rPr lang="en-IN" sz="1800" dirty="0"/>
              <a:t>ID fan, Stack </a:t>
            </a:r>
          </a:p>
          <a:p>
            <a:pPr>
              <a:buFont typeface="Wingdings" pitchFamily="2" charset="2"/>
              <a:buChar char="ü"/>
            </a:pPr>
            <a:r>
              <a:rPr lang="en-IN" sz="1800" dirty="0"/>
              <a:t>Height – 30 meters (minimum)</a:t>
            </a:r>
          </a:p>
          <a:p>
            <a:pPr>
              <a:buFont typeface="Wingdings" pitchFamily="2" charset="2"/>
              <a:buChar char="ü"/>
            </a:pPr>
            <a:r>
              <a:rPr lang="en-IN" sz="1800" dirty="0"/>
              <a:t>Port Hole,  platform and access ladder for stack Monitoring</a:t>
            </a:r>
          </a:p>
          <a:p>
            <a:pPr>
              <a:buFont typeface="Wingdings" pitchFamily="2" charset="2"/>
              <a:buChar char="v"/>
            </a:pPr>
            <a:r>
              <a:rPr lang="en-IN" sz="1800" b="1" i="1" dirty="0"/>
              <a:t>DG Sets- Acoustic enclosure and stack 3 meters above the shed</a:t>
            </a:r>
          </a:p>
        </p:txBody>
      </p:sp>
      <p:pic>
        <p:nvPicPr>
          <p:cNvPr id="6" name="Picture 5" descr="20190715_11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428868"/>
            <a:ext cx="1595417" cy="1196563"/>
          </a:xfrm>
          <a:prstGeom prst="rect">
            <a:avLst/>
          </a:prstGeom>
        </p:spPr>
      </p:pic>
      <p:pic>
        <p:nvPicPr>
          <p:cNvPr id="8" name="Picture 7" descr="20190715_112737.jpg"/>
          <p:cNvPicPr>
            <a:picLocks noChangeAspect="1"/>
          </p:cNvPicPr>
          <p:nvPr/>
        </p:nvPicPr>
        <p:blipFill>
          <a:blip r:embed="rId3" cstate="print"/>
          <a:srcRect l="22615" t="6250" r="28536" b="25000"/>
          <a:stretch>
            <a:fillRect/>
          </a:stretch>
        </p:blipFill>
        <p:spPr>
          <a:xfrm>
            <a:off x="5643570" y="928670"/>
            <a:ext cx="1285884" cy="14287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4590" r="34663" b="26243"/>
          <a:stretch>
            <a:fillRect/>
          </a:stretch>
        </p:blipFill>
        <p:spPr bwMode="auto">
          <a:xfrm>
            <a:off x="6732240" y="3804213"/>
            <a:ext cx="8731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20190715_112822.jpg"/>
          <p:cNvPicPr>
            <a:picLocks noChangeAspect="1"/>
          </p:cNvPicPr>
          <p:nvPr/>
        </p:nvPicPr>
        <p:blipFill>
          <a:blip r:embed="rId5" cstate="print"/>
          <a:srcRect l="22743" t="25000" r="31105" b="17708"/>
          <a:stretch>
            <a:fillRect/>
          </a:stretch>
        </p:blipFill>
        <p:spPr>
          <a:xfrm rot="5400000">
            <a:off x="7023063" y="977937"/>
            <a:ext cx="1428732" cy="1330199"/>
          </a:xfrm>
          <a:prstGeom prst="rect">
            <a:avLst/>
          </a:prstGeom>
        </p:spPr>
      </p:pic>
      <p:pic>
        <p:nvPicPr>
          <p:cNvPr id="10" name="Picture 9" descr="refining pot.jpg"/>
          <p:cNvPicPr>
            <a:picLocks noChangeAspect="1"/>
          </p:cNvPicPr>
          <p:nvPr/>
        </p:nvPicPr>
        <p:blipFill>
          <a:blip r:embed="rId6" cstate="print"/>
          <a:srcRect l="33975" t="16666" r="10066" b="24999"/>
          <a:stretch>
            <a:fillRect/>
          </a:stretch>
        </p:blipFill>
        <p:spPr>
          <a:xfrm>
            <a:off x="7080267" y="2428868"/>
            <a:ext cx="1349373" cy="1214445"/>
          </a:xfrm>
          <a:prstGeom prst="rect">
            <a:avLst/>
          </a:prstGeom>
        </p:spPr>
      </p:pic>
      <p:pic>
        <p:nvPicPr>
          <p:cNvPr id="12" name="Picture 11" descr="20190125_112939.jpg"/>
          <p:cNvPicPr>
            <a:picLocks noChangeAspect="1"/>
          </p:cNvPicPr>
          <p:nvPr/>
        </p:nvPicPr>
        <p:blipFill>
          <a:blip r:embed="rId7" cstate="print"/>
          <a:srcRect t="5729" r="28125" b="35937"/>
          <a:stretch>
            <a:fillRect/>
          </a:stretch>
        </p:blipFill>
        <p:spPr>
          <a:xfrm rot="5400000">
            <a:off x="7476828" y="4009216"/>
            <a:ext cx="1143008" cy="73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IN" sz="2400" b="1" i="1" dirty="0"/>
              <a:t>Recycling Facilities Requirements </a:t>
            </a:r>
            <a:endParaRPr lang="en-IN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b="1" i="1" dirty="0"/>
              <a:t>Storage/Disposal of Hazardous  and Other Wastes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Separate and covered storage for HW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TSDF Membership for HW disposal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Separate storage for plastics wastes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Disposal of Plastic wastes to authorised recyclers</a:t>
            </a:r>
          </a:p>
          <a:p>
            <a:pPr>
              <a:buNone/>
            </a:pPr>
            <a:endParaRPr lang="en-IN" sz="2000" dirty="0"/>
          </a:p>
          <a:p>
            <a:pPr>
              <a:buFont typeface="Wingdings" pitchFamily="2" charset="2"/>
              <a:buChar char="v"/>
            </a:pPr>
            <a:r>
              <a:rPr lang="en-IN" sz="2000" b="1" i="1" dirty="0"/>
              <a:t>Storage/dispatch of Product (Ingots)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Separate and covered packaging/dispatch area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Movement of product dispatch vehicles independent from the raw material handling areas </a:t>
            </a:r>
          </a:p>
          <a:p>
            <a:pPr marL="0" indent="0">
              <a:buNone/>
            </a:pPr>
            <a:endParaRPr lang="en-IN" sz="2000" dirty="0"/>
          </a:p>
          <a:p>
            <a:pPr>
              <a:buFont typeface="Wingdings" pitchFamily="2" charset="2"/>
              <a:buChar char="v"/>
            </a:pPr>
            <a:r>
              <a:rPr lang="en-IN" sz="2000" b="1" i="1" dirty="0"/>
              <a:t>Tyre Washing Facility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i="1" dirty="0"/>
              <a:t>Washings to ETP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Font typeface="Wingdings" pitchFamily="2" charset="2"/>
              <a:buChar char="Ø"/>
            </a:pPr>
            <a:endParaRPr lang="en-IN" sz="2000" dirty="0"/>
          </a:p>
          <a:p>
            <a:pPr>
              <a:buFont typeface="Wingdings" pitchFamily="2" charset="2"/>
              <a:buChar char="Ø"/>
            </a:pPr>
            <a:endParaRPr lang="en-IN" sz="2000" dirty="0"/>
          </a:p>
        </p:txBody>
      </p:sp>
      <p:pic>
        <p:nvPicPr>
          <p:cNvPr id="4" name="Picture 3" descr="P-15.jpg"/>
          <p:cNvPicPr>
            <a:picLocks noChangeAspect="1"/>
          </p:cNvPicPr>
          <p:nvPr/>
        </p:nvPicPr>
        <p:blipFill>
          <a:blip r:embed="rId2" cstate="print"/>
          <a:srcRect l="25317" t="8439" r="25316" b="40929"/>
          <a:stretch>
            <a:fillRect/>
          </a:stretch>
        </p:blipFill>
        <p:spPr>
          <a:xfrm>
            <a:off x="6721850" y="1078140"/>
            <a:ext cx="1443072" cy="1110043"/>
          </a:xfrm>
          <a:prstGeom prst="rect">
            <a:avLst/>
          </a:prstGeom>
        </p:spPr>
      </p:pic>
      <p:pic>
        <p:nvPicPr>
          <p:cNvPr id="6" name="Picture 5" descr="20181208_113916.jpg"/>
          <p:cNvPicPr>
            <a:picLocks noChangeAspect="1"/>
          </p:cNvPicPr>
          <p:nvPr/>
        </p:nvPicPr>
        <p:blipFill>
          <a:blip r:embed="rId3" cstate="print"/>
          <a:srcRect r="14844"/>
          <a:stretch>
            <a:fillRect/>
          </a:stretch>
        </p:blipFill>
        <p:spPr>
          <a:xfrm>
            <a:off x="6758068" y="2353948"/>
            <a:ext cx="1428760" cy="1258353"/>
          </a:xfrm>
          <a:prstGeom prst="rect">
            <a:avLst/>
          </a:prstGeom>
        </p:spPr>
      </p:pic>
      <p:pic>
        <p:nvPicPr>
          <p:cNvPr id="7" name="Picture 6" descr="P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232" y="4572008"/>
            <a:ext cx="1873261" cy="1404946"/>
          </a:xfrm>
          <a:prstGeom prst="rect">
            <a:avLst/>
          </a:prstGeom>
        </p:spPr>
      </p:pic>
      <p:pic>
        <p:nvPicPr>
          <p:cNvPr id="12" name="Picture 11" descr="20190807_135626.jpg"/>
          <p:cNvPicPr>
            <a:picLocks noChangeAspect="1"/>
          </p:cNvPicPr>
          <p:nvPr/>
        </p:nvPicPr>
        <p:blipFill>
          <a:blip r:embed="rId5" cstate="print"/>
          <a:srcRect l="17188" t="12500" r="14062" b="12500"/>
          <a:stretch>
            <a:fillRect/>
          </a:stretch>
        </p:blipFill>
        <p:spPr>
          <a:xfrm>
            <a:off x="4391358" y="4538653"/>
            <a:ext cx="1729283" cy="143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IN" sz="2400" b="1" dirty="0"/>
              <a:t/>
            </a:r>
            <a:br>
              <a:rPr lang="en-IN" sz="2400" b="1" dirty="0"/>
            </a:br>
            <a:r>
              <a:rPr lang="en-IN" sz="2400" b="1" i="1" dirty="0"/>
              <a:t>Storm Water Management </a:t>
            </a:r>
            <a:r>
              <a:rPr lang="en-IN" sz="2400" b="1" i="1" dirty="0">
                <a:solidFill>
                  <a:srgbClr val="C00000"/>
                </a:solidFill>
              </a:rPr>
              <a:t/>
            </a:r>
            <a:br>
              <a:rPr lang="en-IN" sz="2400" b="1" i="1" dirty="0">
                <a:solidFill>
                  <a:srgbClr val="C00000"/>
                </a:solidFill>
              </a:rPr>
            </a:br>
            <a:endParaRPr lang="en-IN" sz="24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2000" dirty="0"/>
              <a:t>Complete segregation of the storm water drains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All lead involving activities to be carried out under covered sheds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Minimum movement from process areas to non process areas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No vehicle movement during rains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Slopes should not permit any water logging</a:t>
            </a:r>
          </a:p>
          <a:p>
            <a:pPr>
              <a:buNone/>
            </a:pPr>
            <a:endParaRPr lang="en-IN" sz="2000" dirty="0"/>
          </a:p>
          <a:p>
            <a:endParaRPr lang="en-IN" dirty="0"/>
          </a:p>
        </p:txBody>
      </p:sp>
      <p:pic>
        <p:nvPicPr>
          <p:cNvPr id="4" name="Picture 6" descr="stormfilter_industri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4013692" cy="235745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71480"/>
            <a:ext cx="2572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i="1" dirty="0"/>
              <a:t>Summary Remarks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2428868"/>
            <a:ext cx="7526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Import of the ULAB/Lead Scarp is permitted to the authorized recyclers to the</a:t>
            </a:r>
          </a:p>
          <a:p>
            <a:r>
              <a:rPr lang="en-IN" i="1" dirty="0"/>
              <a:t>extent of 1/3</a:t>
            </a:r>
            <a:r>
              <a:rPr lang="en-IN" i="1" baseline="30000" dirty="0"/>
              <a:t>rd </a:t>
            </a:r>
            <a:r>
              <a:rPr lang="en-IN" i="1" dirty="0"/>
              <a:t>of  the recycling capacity subject to obtaining of the import</a:t>
            </a:r>
          </a:p>
          <a:p>
            <a:r>
              <a:rPr lang="en-IN" i="1" dirty="0"/>
              <a:t>permission from the MoEF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429132"/>
            <a:ext cx="744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Processing of Lead ores/concentrate requires obtaining of Environmental</a:t>
            </a:r>
          </a:p>
          <a:p>
            <a:r>
              <a:rPr lang="en-IN" i="1" dirty="0"/>
              <a:t>Clearance under the EIA 2006, regardless of the source of their procurement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3500438"/>
            <a:ext cx="819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Import of ULAB is permitted to only those recyclers  which have installed automatic </a:t>
            </a:r>
          </a:p>
          <a:p>
            <a:r>
              <a:rPr lang="en-IN" i="1" dirty="0"/>
              <a:t>battery breaker unit subject to obtaining of the import permission  from the MoEF</a:t>
            </a:r>
          </a:p>
          <a:p>
            <a:endParaRPr lang="en-IN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357298"/>
            <a:ext cx="818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Import of Lead Wastes under DGFT Code 7802 00 10 does not require DGFT License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857364"/>
            <a:ext cx="842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/>
              <a:t>   Import of Lead Wastes under DGFT Codes 85481010/20/90 require DGFT License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i="1" dirty="0"/>
              <a:t>Thank You..!</a:t>
            </a:r>
            <a:br>
              <a:rPr lang="en-IN" sz="3600" i="1" dirty="0"/>
            </a:br>
            <a:r>
              <a:rPr lang="en-IN" sz="2800" i="1" dirty="0"/>
              <a:t>Wishing you all </a:t>
            </a:r>
            <a:br>
              <a:rPr lang="en-IN" sz="2800" i="1" dirty="0"/>
            </a:br>
            <a:r>
              <a:rPr lang="en-IN" sz="2800" i="1" dirty="0"/>
              <a:t>a very productive conference and exhibition!</a:t>
            </a:r>
            <a:r>
              <a:rPr lang="en-IN" sz="3600" i="1" dirty="0"/>
              <a:t/>
            </a:r>
            <a:br>
              <a:rPr lang="en-IN" sz="3600" i="1" dirty="0"/>
            </a:br>
            <a:endParaRPr lang="en-IN" sz="2000" b="1" i="1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rcRect l="47641" t="9434" r="7547"/>
          <a:stretch>
            <a:fillRect/>
          </a:stretch>
        </p:blipFill>
        <p:spPr>
          <a:xfrm>
            <a:off x="3786182" y="1071546"/>
            <a:ext cx="1571636" cy="1588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TM-B29-03-Lead-Ingot-99-99-Purity-for-Cable-Sheathing.jpg"/>
          <p:cNvPicPr>
            <a:picLocks noChangeAspect="1"/>
          </p:cNvPicPr>
          <p:nvPr/>
        </p:nvPicPr>
        <p:blipFill>
          <a:blip r:embed="rId2"/>
          <a:srcRect t="21363" b="3276"/>
          <a:stretch>
            <a:fillRect/>
          </a:stretch>
        </p:blipFill>
        <p:spPr>
          <a:xfrm>
            <a:off x="-1146" y="3214686"/>
            <a:ext cx="9145146" cy="364331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2400" b="1" dirty="0">
              <a:solidFill>
                <a:srgbClr val="C00000"/>
              </a:solidFill>
            </a:endParaRPr>
          </a:p>
          <a:p>
            <a:pPr algn="ctr"/>
            <a:r>
              <a:rPr lang="en-IN" sz="2000" b="1" i="1" dirty="0"/>
              <a:t>Transboundary Movement  (Import/Export) of Lead –  Key Drivers</a:t>
            </a:r>
          </a:p>
          <a:p>
            <a:endParaRPr lang="en-IN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>
                <a:solidFill>
                  <a:srgbClr val="C00000"/>
                </a:solidFill>
              </a:rPr>
              <a:t>                       </a:t>
            </a:r>
            <a:r>
              <a:rPr lang="en-IN" sz="1600" i="1" dirty="0"/>
              <a:t>Lead is a naturally occurring material</a:t>
            </a:r>
          </a:p>
          <a:p>
            <a:endParaRPr lang="en-IN" sz="1600" i="1" dirty="0"/>
          </a:p>
          <a:p>
            <a:r>
              <a:rPr lang="en-IN" sz="1600" i="1" dirty="0">
                <a:solidFill>
                  <a:srgbClr val="C00000"/>
                </a:solidFill>
              </a:rPr>
              <a:t>                       </a:t>
            </a:r>
            <a:r>
              <a:rPr lang="en-IN" sz="1600" i="1" dirty="0"/>
              <a:t>Lead inventory of the planet is fixed</a:t>
            </a:r>
          </a:p>
          <a:p>
            <a:pPr algn="ctr"/>
            <a:endParaRPr lang="en-IN" sz="1600" i="1" dirty="0"/>
          </a:p>
          <a:p>
            <a:r>
              <a:rPr lang="en-IN" sz="1600" i="1" dirty="0"/>
              <a:t>                       Lead can not be created or consumed or destroyed (unlike tyres, plastics etc)</a:t>
            </a:r>
          </a:p>
          <a:p>
            <a:pPr marL="1074738" indent="-977900"/>
            <a:r>
              <a:rPr lang="en-IN" sz="1600" i="1" dirty="0">
                <a:solidFill>
                  <a:srgbClr val="0070C0"/>
                </a:solidFill>
              </a:rPr>
              <a:t>                     (Anthropogenic activities only change its forms in a close loop with some</a:t>
            </a:r>
          </a:p>
          <a:p>
            <a:pPr marL="1074738" indent="-977900"/>
            <a:r>
              <a:rPr lang="en-IN" sz="1600" i="1" dirty="0">
                <a:solidFill>
                  <a:srgbClr val="0070C0"/>
                </a:solidFill>
              </a:rPr>
              <a:t>                     releases back to the environment)</a:t>
            </a:r>
          </a:p>
          <a:p>
            <a:pPr algn="ctr"/>
            <a:endParaRPr lang="en-IN" sz="1600" i="1" dirty="0">
              <a:solidFill>
                <a:srgbClr val="C00000"/>
              </a:solidFill>
            </a:endParaRPr>
          </a:p>
          <a:p>
            <a:r>
              <a:rPr lang="en-IN" sz="1600" i="1" dirty="0">
                <a:solidFill>
                  <a:srgbClr val="C00000"/>
                </a:solidFill>
              </a:rPr>
              <a:t>                       </a:t>
            </a:r>
            <a:r>
              <a:rPr lang="en-IN" sz="1600" i="1" dirty="0"/>
              <a:t>Lead is not found occurring naturally in all countrie</a:t>
            </a:r>
            <a:r>
              <a:rPr lang="en-IN" sz="1600" i="1" dirty="0">
                <a:solidFill>
                  <a:srgbClr val="C00000"/>
                </a:solidFill>
              </a:rPr>
              <a:t>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74-01-worldmap-connections-16x9-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31" r="7031"/>
          <a:stretch>
            <a:fillRect/>
          </a:stretch>
        </p:blipFill>
        <p:spPr>
          <a:xfrm>
            <a:off x="0" y="714356"/>
            <a:ext cx="9144000" cy="591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Oval 45"/>
          <p:cNvSpPr/>
          <p:nvPr/>
        </p:nvSpPr>
        <p:spPr>
          <a:xfrm>
            <a:off x="2500298" y="1071546"/>
            <a:ext cx="5429288" cy="500066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0" name="TextBox 199"/>
          <p:cNvSpPr txBox="1"/>
          <p:nvPr/>
        </p:nvSpPr>
        <p:spPr>
          <a:xfrm>
            <a:off x="3214678" y="214290"/>
            <a:ext cx="260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i="1" dirty="0"/>
              <a:t>Global Lead Flow Cycle</a:t>
            </a:r>
            <a:endParaRPr lang="en-IN" sz="2400" b="1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00166" y="1214422"/>
            <a:ext cx="6143668" cy="5214974"/>
            <a:chOff x="1500166" y="1214422"/>
            <a:chExt cx="6143668" cy="5214974"/>
          </a:xfrm>
        </p:grpSpPr>
        <p:sp>
          <p:nvSpPr>
            <p:cNvPr id="198" name="Oval 197"/>
            <p:cNvSpPr/>
            <p:nvPr/>
          </p:nvSpPr>
          <p:spPr>
            <a:xfrm>
              <a:off x="1500166" y="1214422"/>
              <a:ext cx="1714512" cy="571504"/>
            </a:xfrm>
            <a:prstGeom prst="ellipse">
              <a:avLst/>
            </a:prstGeom>
            <a:solidFill>
              <a:srgbClr val="C35D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00" b="1" dirty="0">
                  <a:solidFill>
                    <a:schemeClr val="tx1"/>
                  </a:solidFill>
                </a:rPr>
                <a:t>Lead Reserves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4504512" y="3496892"/>
              <a:ext cx="1000132" cy="39522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LAB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4346976" y="5232309"/>
              <a:ext cx="1285884" cy="5269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Recycling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6286512" y="2812892"/>
              <a:ext cx="1357322" cy="39522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Uses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4468512" y="2776892"/>
              <a:ext cx="1071570" cy="461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Lead 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3418314" y="4044768"/>
              <a:ext cx="1428760" cy="39522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Automobiles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3730512" y="4687710"/>
              <a:ext cx="785818" cy="32935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ULAB 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5061388" y="4116206"/>
              <a:ext cx="939372" cy="39522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Uses 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1500166" y="5786454"/>
              <a:ext cx="1643074" cy="642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 rot="5400000">
              <a:off x="4891174" y="4877438"/>
              <a:ext cx="79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5386512" y="4378892"/>
              <a:ext cx="2412000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10800000" flipV="1">
              <a:off x="5602512" y="5584892"/>
              <a:ext cx="100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5454912" y="4670492"/>
              <a:ext cx="2923200" cy="794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0800000" flipV="1">
              <a:off x="3133580" y="6119438"/>
              <a:ext cx="377280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5530511" y="2992892"/>
              <a:ext cx="756000" cy="1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rot="10800000">
              <a:off x="5383155" y="3170467"/>
              <a:ext cx="892681" cy="8028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530512" y="4702892"/>
              <a:ext cx="1476000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5631312" y="5440892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4347008" y="2023165"/>
              <a:ext cx="1285884" cy="52140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Primary</a:t>
              </a:r>
            </a:p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 Lead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4864744" y="2669776"/>
              <a:ext cx="25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4864744" y="3370892"/>
              <a:ext cx="25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5" idx="4"/>
            </p:cNvCxnSpPr>
            <p:nvPr/>
          </p:nvCxnSpPr>
          <p:spPr>
            <a:xfrm rot="5400000">
              <a:off x="4888215" y="1898339"/>
              <a:ext cx="2248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5150496" y="3928892"/>
              <a:ext cx="252000" cy="1412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4650430" y="3928892"/>
              <a:ext cx="252000" cy="144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4005899" y="4560916"/>
              <a:ext cx="25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3856512" y="5260892"/>
              <a:ext cx="504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090512" y="5512892"/>
              <a:ext cx="25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143372" y="1214422"/>
              <a:ext cx="1714512" cy="5715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00" b="1" dirty="0">
                  <a:solidFill>
                    <a:schemeClr val="tx1"/>
                  </a:solidFill>
                </a:rPr>
                <a:t>Primary Metallurgy</a:t>
              </a:r>
            </a:p>
          </p:txBody>
        </p:sp>
        <p:cxnSp>
          <p:nvCxnSpPr>
            <p:cNvPr id="54" name="Straight Arrow Connector 53"/>
            <p:cNvCxnSpPr>
              <a:stCxn id="198" idx="6"/>
              <a:endCxn id="35" idx="2"/>
            </p:cNvCxnSpPr>
            <p:nvPr/>
          </p:nvCxnSpPr>
          <p:spPr>
            <a:xfrm>
              <a:off x="3214678" y="1500174"/>
              <a:ext cx="9286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872380" y="5849438"/>
              <a:ext cx="180000" cy="794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3018380" y="5939438"/>
              <a:ext cx="194400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4890380" y="5399438"/>
              <a:ext cx="1872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2952000" y="6335438"/>
              <a:ext cx="2880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2201180" y="4247438"/>
              <a:ext cx="121320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1434380" y="5021438"/>
              <a:ext cx="1548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 flipV="1">
              <a:off x="2550380" y="4857760"/>
              <a:ext cx="118800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2046380" y="5327438"/>
              <a:ext cx="972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V="1">
              <a:off x="1944562" y="3714751"/>
              <a:ext cx="255600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>
              <a:off x="876380" y="4769438"/>
              <a:ext cx="2124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5" idx="3"/>
            </p:cNvCxnSpPr>
            <p:nvPr/>
          </p:nvCxnSpPr>
          <p:spPr>
            <a:xfrm rot="5400000">
              <a:off x="2119647" y="1225627"/>
              <a:ext cx="1798207" cy="275141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432000" y="4698000"/>
              <a:ext cx="244800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-jawaharlal-nehru-port-trust-95803.jpg"/>
          <p:cNvPicPr>
            <a:picLocks noChangeAspect="1"/>
          </p:cNvPicPr>
          <p:nvPr/>
        </p:nvPicPr>
        <p:blipFill>
          <a:blip r:embed="rId2"/>
          <a:srcRect l="7685" t="5372" b="1464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4798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i="1" dirty="0"/>
              <a:t>Need of Lead Import in India – Key Drivers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1" dirty="0"/>
              <a:t>                    </a:t>
            </a:r>
            <a:r>
              <a:rPr lang="en-IN" sz="1400" i="1" dirty="0"/>
              <a:t>Lead Reserves  : Only 2.5% of the World</a:t>
            </a:r>
          </a:p>
          <a:p>
            <a:pPr algn="ctr"/>
            <a:endParaRPr lang="en-IN" sz="1400" i="1" dirty="0"/>
          </a:p>
          <a:p>
            <a:r>
              <a:rPr lang="en-IN" sz="1400" i="1" dirty="0"/>
              <a:t>                    Total  Available :  Only 2.2 Million Tonnes</a:t>
            </a:r>
          </a:p>
          <a:p>
            <a:pPr algn="ctr"/>
            <a:endParaRPr lang="en-IN" sz="1400" i="1" dirty="0"/>
          </a:p>
          <a:p>
            <a:r>
              <a:rPr lang="en-IN" sz="1400" i="1" dirty="0"/>
              <a:t>                    Primary Lead Production Installed Capacity (HZL)  :  2,05,000 tonnes per </a:t>
            </a:r>
            <a:r>
              <a:rPr lang="en-IN" sz="1400" i="1" dirty="0" smtClean="0"/>
              <a:t>annum</a:t>
            </a:r>
            <a:endParaRPr lang="en-IN" sz="1400" i="1" dirty="0"/>
          </a:p>
          <a:p>
            <a:r>
              <a:rPr lang="en-IN" sz="1400" i="1" dirty="0"/>
              <a:t>                    Actual Production : 1,68,000 tonnes (2017-18) </a:t>
            </a:r>
            <a:r>
              <a:rPr lang="en-IN" sz="1400" i="1" dirty="0" smtClean="0">
                <a:solidFill>
                  <a:srgbClr val="0070C0"/>
                </a:solidFill>
              </a:rPr>
              <a:t>(</a:t>
            </a:r>
            <a:r>
              <a:rPr lang="en-IN" sz="1400" i="1" dirty="0">
                <a:solidFill>
                  <a:srgbClr val="0070C0"/>
                </a:solidFill>
              </a:rPr>
              <a:t>Natural Reserves to last  for 15 -20  years at the most</a:t>
            </a:r>
            <a:r>
              <a:rPr lang="en-IN" sz="1400" i="1" dirty="0" smtClean="0">
                <a:solidFill>
                  <a:srgbClr val="0070C0"/>
                </a:solidFill>
              </a:rPr>
              <a:t>)</a:t>
            </a:r>
          </a:p>
          <a:p>
            <a:endParaRPr lang="en-IN" sz="1400" i="1" dirty="0" smtClean="0"/>
          </a:p>
          <a:p>
            <a:r>
              <a:rPr lang="en-IN" sz="1400" i="1" dirty="0" smtClean="0"/>
              <a:t>                    Secondary Lead Production (Authorised Recyclers)  : ....? </a:t>
            </a:r>
          </a:p>
          <a:p>
            <a:r>
              <a:rPr lang="en-IN" sz="1400" i="1" dirty="0" smtClean="0">
                <a:solidFill>
                  <a:srgbClr val="C00000"/>
                </a:solidFill>
              </a:rPr>
              <a:t>                   (Is it really  production or it is just a part of the lead Flow Cycle ?  Are we really creating lead ?)</a:t>
            </a:r>
            <a:endParaRPr lang="en-IN" sz="1400" i="1" dirty="0"/>
          </a:p>
          <a:p>
            <a:endParaRPr lang="en-IN" sz="1400" i="1" dirty="0">
              <a:solidFill>
                <a:srgbClr val="C00000"/>
              </a:solidFill>
            </a:endParaRPr>
          </a:p>
          <a:p>
            <a:r>
              <a:rPr lang="en-IN" sz="1400" i="1" dirty="0"/>
              <a:t>                    Apparent Consumption* ( Use ? )  :  2,32,000 Tonnes (2016-17</a:t>
            </a:r>
            <a:r>
              <a:rPr lang="en-IN" sz="1400" i="1" dirty="0" smtClean="0"/>
              <a:t>)...???</a:t>
            </a:r>
            <a:endParaRPr lang="en-IN" sz="1400" i="1" dirty="0"/>
          </a:p>
          <a:p>
            <a:r>
              <a:rPr lang="en-IN" sz="1400" i="1" dirty="0">
                <a:solidFill>
                  <a:srgbClr val="0070C0"/>
                </a:solidFill>
              </a:rPr>
              <a:t>                    (* Sum of production plus imports minus exports)</a:t>
            </a:r>
          </a:p>
          <a:p>
            <a:pPr algn="ctr"/>
            <a:r>
              <a:rPr lang="en-IN" i="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futuristic-glowing-low-polygonal-india-map-silhouette-isolated-dark-blue-purple-background_67515-503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783" b="12539"/>
          <a:stretch>
            <a:fillRect/>
          </a:stretch>
        </p:blipFill>
        <p:spPr>
          <a:xfrm>
            <a:off x="142876" y="-24"/>
            <a:ext cx="8929718" cy="68471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8" name="Oval 67"/>
          <p:cNvSpPr/>
          <p:nvPr/>
        </p:nvSpPr>
        <p:spPr>
          <a:xfrm>
            <a:off x="1357290" y="357166"/>
            <a:ext cx="7786710" cy="5929354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TextBox 50"/>
          <p:cNvSpPr txBox="1"/>
          <p:nvPr/>
        </p:nvSpPr>
        <p:spPr>
          <a:xfrm>
            <a:off x="1428728" y="0"/>
            <a:ext cx="59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      </a:t>
            </a:r>
            <a:r>
              <a:rPr lang="en-IN" b="1" i="1" dirty="0"/>
              <a:t> </a:t>
            </a:r>
            <a:r>
              <a:rPr lang="en-IN" sz="1600" b="1" i="1" dirty="0"/>
              <a:t>Lead Flow Cycle in India (Demand Increasing)</a:t>
            </a:r>
            <a:r>
              <a:rPr lang="en-IN" sz="1600" b="1" dirty="0"/>
              <a:t>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28596" y="785794"/>
            <a:ext cx="8216581" cy="5857916"/>
            <a:chOff x="428596" y="785794"/>
            <a:chExt cx="8216581" cy="5857916"/>
          </a:xfrm>
        </p:grpSpPr>
        <p:sp>
          <p:nvSpPr>
            <p:cNvPr id="80" name="Oval 79"/>
            <p:cNvSpPr/>
            <p:nvPr/>
          </p:nvSpPr>
          <p:spPr>
            <a:xfrm>
              <a:off x="5344499" y="785794"/>
              <a:ext cx="1193862" cy="7269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Primary </a:t>
              </a:r>
            </a:p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Lead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5484953" y="2619131"/>
              <a:ext cx="983181" cy="3905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LAB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3448365" y="1838129"/>
              <a:ext cx="1404544" cy="4555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Lead Import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2114048" y="3465216"/>
              <a:ext cx="1404544" cy="4555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LAB Import 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5274272" y="4441468"/>
              <a:ext cx="1264089" cy="5206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Recycling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2611270" y="5072074"/>
              <a:ext cx="1685452" cy="4555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Materials</a:t>
              </a:r>
            </a:p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Import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7310860" y="1903213"/>
              <a:ext cx="1334317" cy="3905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Uses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5414726" y="1838129"/>
              <a:ext cx="1053408" cy="4555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Lead 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2043821" y="4441468"/>
              <a:ext cx="1755680" cy="5206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Lead Wastes</a:t>
              </a:r>
            </a:p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Import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3378138" y="3855716"/>
              <a:ext cx="1474771" cy="3905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Automobiles</a:t>
              </a:r>
            </a:p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Export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6327680" y="3204882"/>
              <a:ext cx="983181" cy="3905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LAB Export 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3869728" y="3074715"/>
              <a:ext cx="1474771" cy="3905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Automobiles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4993363" y="3790633"/>
              <a:ext cx="772499" cy="3254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ULAB 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6608588" y="2554047"/>
              <a:ext cx="1053408" cy="4555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Lead Export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5274272" y="3335049"/>
              <a:ext cx="912953" cy="3905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Uses 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428596" y="5797220"/>
              <a:ext cx="1629037" cy="8464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6667918" y="1128737"/>
              <a:ext cx="1404544" cy="5857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Other Materials Export</a:t>
              </a:r>
            </a:p>
          </p:txBody>
        </p:sp>
        <p:cxnSp>
          <p:nvCxnSpPr>
            <p:cNvPr id="113" name="Straight Arrow Connector 112"/>
            <p:cNvCxnSpPr>
              <a:stCxn id="80" idx="4"/>
              <a:endCxn id="100" idx="0"/>
            </p:cNvCxnSpPr>
            <p:nvPr/>
          </p:nvCxnSpPr>
          <p:spPr>
            <a:xfrm rot="5400000">
              <a:off x="5778722" y="1675424"/>
              <a:ext cx="325416" cy="1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5813055" y="2455642"/>
              <a:ext cx="325418" cy="1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85" idx="6"/>
              <a:endCxn id="100" idx="2"/>
            </p:cNvCxnSpPr>
            <p:nvPr/>
          </p:nvCxnSpPr>
          <p:spPr>
            <a:xfrm>
              <a:off x="4852909" y="2065922"/>
              <a:ext cx="561817" cy="1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0800000" flipV="1">
              <a:off x="5063590" y="2854949"/>
              <a:ext cx="422924" cy="2603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09" idx="0"/>
            </p:cNvCxnSpPr>
            <p:nvPr/>
          </p:nvCxnSpPr>
          <p:spPr>
            <a:xfrm rot="5400000">
              <a:off x="5585597" y="3154784"/>
              <a:ext cx="325418" cy="351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03" idx="1"/>
            </p:cNvCxnSpPr>
            <p:nvPr/>
          </p:nvCxnSpPr>
          <p:spPr>
            <a:xfrm rot="16200000" flipH="1">
              <a:off x="6205797" y="2996203"/>
              <a:ext cx="317522" cy="2142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08" idx="1"/>
            </p:cNvCxnSpPr>
            <p:nvPr/>
          </p:nvCxnSpPr>
          <p:spPr>
            <a:xfrm>
              <a:off x="6116998" y="2293713"/>
              <a:ext cx="645859" cy="327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6" idx="7"/>
              <a:endCxn id="105" idx="3"/>
            </p:cNvCxnSpPr>
            <p:nvPr/>
          </p:nvCxnSpPr>
          <p:spPr>
            <a:xfrm rot="5400000" flipH="1" flipV="1">
              <a:off x="3637350" y="3083580"/>
              <a:ext cx="123906" cy="7728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6" idx="6"/>
              <a:endCxn id="109" idx="2"/>
            </p:cNvCxnSpPr>
            <p:nvPr/>
          </p:nvCxnSpPr>
          <p:spPr>
            <a:xfrm flipV="1">
              <a:off x="3518592" y="3530299"/>
              <a:ext cx="1755680" cy="1627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urved Connector 122"/>
            <p:cNvCxnSpPr>
              <a:stCxn id="105" idx="4"/>
              <a:endCxn id="102" idx="0"/>
            </p:cNvCxnSpPr>
            <p:nvPr/>
          </p:nvCxnSpPr>
          <p:spPr>
            <a:xfrm rot="5400000">
              <a:off x="4166068" y="3414671"/>
              <a:ext cx="390501" cy="491590"/>
            </a:xfrm>
            <a:prstGeom prst="curvedConnector3">
              <a:avLst>
                <a:gd name="adj1" fmla="val 3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/>
            <p:cNvCxnSpPr>
              <a:stCxn id="105" idx="4"/>
              <a:endCxn id="106" idx="1"/>
            </p:cNvCxnSpPr>
            <p:nvPr/>
          </p:nvCxnSpPr>
          <p:spPr>
            <a:xfrm rot="16200000" flipH="1">
              <a:off x="4670266" y="3402061"/>
              <a:ext cx="373072" cy="4993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endCxn id="89" idx="0"/>
            </p:cNvCxnSpPr>
            <p:nvPr/>
          </p:nvCxnSpPr>
          <p:spPr>
            <a:xfrm rot="5400000">
              <a:off x="5549139" y="4082728"/>
              <a:ext cx="715918" cy="1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6200000" flipH="1">
              <a:off x="5412448" y="4242333"/>
              <a:ext cx="355694" cy="702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1" idx="6"/>
              <a:endCxn id="89" idx="2"/>
            </p:cNvCxnSpPr>
            <p:nvPr/>
          </p:nvCxnSpPr>
          <p:spPr>
            <a:xfrm>
              <a:off x="3799501" y="4701801"/>
              <a:ext cx="1474771" cy="1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6874340" y="3497367"/>
              <a:ext cx="2408088" cy="7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0800000" flipV="1">
              <a:off x="6538365" y="4712966"/>
              <a:ext cx="15449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6200688" y="4404995"/>
              <a:ext cx="4303894" cy="78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 flipH="1" flipV="1">
              <a:off x="7447176" y="1800000"/>
              <a:ext cx="252000" cy="1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643438" y="5143512"/>
              <a:ext cx="772499" cy="3254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Uses 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rot="10800000" flipV="1">
              <a:off x="1770712" y="6554164"/>
              <a:ext cx="658800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289540" y="5283824"/>
              <a:ext cx="3538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3" idx="7"/>
              <a:endCxn id="89" idx="3"/>
            </p:cNvCxnSpPr>
            <p:nvPr/>
          </p:nvCxnSpPr>
          <p:spPr>
            <a:xfrm rot="5400000" flipH="1" flipV="1">
              <a:off x="5228459" y="4960234"/>
              <a:ext cx="305283" cy="156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endCxn id="93" idx="2"/>
            </p:cNvCxnSpPr>
            <p:nvPr/>
          </p:nvCxnSpPr>
          <p:spPr>
            <a:xfrm>
              <a:off x="6468134" y="2098463"/>
              <a:ext cx="842727" cy="1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00" idx="5"/>
            </p:cNvCxnSpPr>
            <p:nvPr/>
          </p:nvCxnSpPr>
          <p:spPr>
            <a:xfrm rot="10800000">
              <a:off x="6313866" y="2226996"/>
              <a:ext cx="1502399" cy="198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6726867" y="3492190"/>
              <a:ext cx="2151947" cy="7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0800000" flipV="1">
              <a:off x="6447661" y="4562279"/>
              <a:ext cx="13448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09505" y="856377"/>
              <a:ext cx="1404544" cy="715235"/>
            </a:xfrm>
            <a:prstGeom prst="ellipse">
              <a:avLst/>
            </a:prstGeom>
            <a:solidFill>
              <a:srgbClr val="C35D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00" b="1" dirty="0">
                  <a:solidFill>
                    <a:schemeClr val="tx1"/>
                  </a:solidFill>
                </a:rPr>
                <a:t>Lead </a:t>
              </a:r>
            </a:p>
            <a:p>
              <a:pPr algn="ctr"/>
              <a:r>
                <a:rPr lang="en-IN" sz="1300" b="1" dirty="0">
                  <a:solidFill>
                    <a:schemeClr val="tx1"/>
                  </a:solidFill>
                </a:rPr>
                <a:t>Reserves (15-20 yrs)</a:t>
              </a:r>
            </a:p>
          </p:txBody>
        </p:sp>
        <p:cxnSp>
          <p:nvCxnSpPr>
            <p:cNvPr id="145" name="Straight Arrow Connector 144"/>
            <p:cNvCxnSpPr>
              <a:stCxn id="143" idx="6"/>
            </p:cNvCxnSpPr>
            <p:nvPr/>
          </p:nvCxnSpPr>
          <p:spPr>
            <a:xfrm flipV="1">
              <a:off x="2114049" y="1210865"/>
              <a:ext cx="1061694" cy="31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3167456" y="856377"/>
              <a:ext cx="1334317" cy="70583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00" b="1" dirty="0">
                  <a:solidFill>
                    <a:schemeClr val="tx1"/>
                  </a:solidFill>
                </a:rPr>
                <a:t>Primary Metallurgy</a:t>
              </a:r>
            </a:p>
          </p:txBody>
        </p:sp>
        <p:cxnSp>
          <p:nvCxnSpPr>
            <p:cNvPr id="147" name="Straight Arrow Connector 146"/>
            <p:cNvCxnSpPr>
              <a:stCxn id="146" idx="6"/>
            </p:cNvCxnSpPr>
            <p:nvPr/>
          </p:nvCxnSpPr>
          <p:spPr>
            <a:xfrm>
              <a:off x="4501773" y="1209295"/>
              <a:ext cx="849356" cy="15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0800000">
              <a:off x="1174576" y="2712672"/>
              <a:ext cx="4388339" cy="1569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4781418" y="5706000"/>
              <a:ext cx="439200" cy="78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0800000" flipV="1">
              <a:off x="1832628" y="5913915"/>
              <a:ext cx="316800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36816" y="5536800"/>
              <a:ext cx="1138220" cy="78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0800000" flipV="1">
              <a:off x="2013435" y="6091762"/>
              <a:ext cx="3892881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>
              <a:off x="-370438" y="4257678"/>
              <a:ext cx="3094535" cy="156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1489247" y="3254645"/>
              <a:ext cx="2371119" cy="1569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5400000">
              <a:off x="182940" y="4542233"/>
              <a:ext cx="2596564" cy="156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6" idx="3"/>
            </p:cNvCxnSpPr>
            <p:nvPr/>
          </p:nvCxnSpPr>
          <p:spPr>
            <a:xfrm rot="5400000">
              <a:off x="1595756" y="783277"/>
              <a:ext cx="1091537" cy="2442676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-715224" y="4185791"/>
              <a:ext cx="3272382" cy="156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765862" y="3962050"/>
              <a:ext cx="1755680" cy="105875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976544" y="3679716"/>
              <a:ext cx="1825907" cy="1199919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7028035" y="5652488"/>
              <a:ext cx="1547268" cy="156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6907189" y="5633593"/>
              <a:ext cx="1227143" cy="156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10800000" flipV="1">
              <a:off x="2059322" y="6234039"/>
              <a:ext cx="5450034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10800000" flipV="1">
              <a:off x="1988542" y="6411886"/>
              <a:ext cx="5803932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14851"/>
            <a:ext cx="622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i="1" dirty="0"/>
              <a:t> Lead Scrap/ULAB Import Policy for India – Key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542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 Sustainability of Importing lead Ingots and their use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2643182"/>
            <a:ext cx="751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  Sustainability of Importing of Lead </a:t>
            </a:r>
            <a:r>
              <a:rPr lang="en-IN" i="1" dirty="0" smtClean="0"/>
              <a:t>Ore/Concentrate </a:t>
            </a:r>
            <a:r>
              <a:rPr lang="en-IN" i="1" dirty="0"/>
              <a:t>and their processing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24" y="3286124"/>
            <a:ext cx="62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>
                <a:solidFill>
                  <a:srgbClr val="C00000"/>
                </a:solidFill>
              </a:rPr>
              <a:t> </a:t>
            </a:r>
            <a:r>
              <a:rPr lang="en-IN" i="1" dirty="0"/>
              <a:t>Sustainability of Importing of Lead Wastes and their recycling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1357298"/>
            <a:ext cx="474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>
                <a:solidFill>
                  <a:srgbClr val="C00000"/>
                </a:solidFill>
              </a:rPr>
              <a:t> </a:t>
            </a:r>
            <a:r>
              <a:rPr lang="en-IN" i="1" dirty="0"/>
              <a:t>Substitution of LAB with Lithium Ion Batteries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64291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/>
              <a:t> </a:t>
            </a:r>
            <a:r>
              <a:rPr lang="en-IN" sz="2400" b="1" i="1" dirty="0" smtClean="0"/>
              <a:t>Sustainability </a:t>
            </a:r>
            <a:r>
              <a:rPr lang="en-IN" sz="2400" b="1" i="1" dirty="0"/>
              <a:t>of Importing of Lead </a:t>
            </a:r>
            <a:r>
              <a:rPr lang="en-IN" sz="2400" b="1" i="1" dirty="0" smtClean="0"/>
              <a:t>Ore/Concentrate </a:t>
            </a:r>
            <a:r>
              <a:rPr lang="en-IN" sz="2400" b="1" i="1" dirty="0"/>
              <a:t>and their processing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2143116"/>
            <a:ext cx="610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 Lead from Lead </a:t>
            </a:r>
            <a:r>
              <a:rPr lang="en-IN" i="1" dirty="0" smtClean="0"/>
              <a:t>ore </a:t>
            </a:r>
            <a:r>
              <a:rPr lang="en-IN" i="1" dirty="0"/>
              <a:t>&amp; Lead </a:t>
            </a:r>
            <a:r>
              <a:rPr lang="en-IN" i="1" dirty="0" smtClean="0"/>
              <a:t>concentrate </a:t>
            </a:r>
            <a:r>
              <a:rPr lang="en-IN" i="1" dirty="0"/>
              <a:t>is primary metallurgy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/>
              <a:t>   </a:t>
            </a:r>
            <a:r>
              <a:rPr lang="en-IN" i="1" dirty="0" smtClean="0"/>
              <a:t>Import of Lead from Lead ore &amp; Lead concentrate and its processing:</a:t>
            </a:r>
          </a:p>
          <a:p>
            <a:r>
              <a:rPr lang="en-IN" i="1" dirty="0" smtClean="0"/>
              <a:t>   </a:t>
            </a:r>
            <a:r>
              <a:rPr lang="en-IN" b="1" i="1" dirty="0" smtClean="0">
                <a:solidFill>
                  <a:srgbClr val="0070C0"/>
                </a:solidFill>
              </a:rPr>
              <a:t>Larger quantities of lead bearing wastes to remain </a:t>
            </a:r>
            <a:r>
              <a:rPr lang="en-IN" b="1" i="1" dirty="0">
                <a:solidFill>
                  <a:srgbClr val="0070C0"/>
                </a:solidFill>
              </a:rPr>
              <a:t>in India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805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/>
              <a:t>  </a:t>
            </a:r>
            <a:r>
              <a:rPr lang="en-IN" i="1" dirty="0"/>
              <a:t>Requires Environmental Clearance (EC) under Cat 3(a) of the EIA Notification 2006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4572008"/>
            <a:ext cx="785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>
                <a:solidFill>
                  <a:srgbClr val="C00000"/>
                </a:solidFill>
              </a:rPr>
              <a:t>   </a:t>
            </a:r>
            <a:r>
              <a:rPr lang="en-IN" i="1" dirty="0"/>
              <a:t>Obtaining of EC and processing by Lead recyclers without expansion</a:t>
            </a:r>
          </a:p>
          <a:p>
            <a:r>
              <a:rPr lang="en-IN" i="1" dirty="0"/>
              <a:t>   will mean equivalent reduction in the recycling capacity for Lead Scrap/ULAB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4000504"/>
            <a:ext cx="60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  </a:t>
            </a:r>
            <a:r>
              <a:rPr lang="en-IN" i="1" dirty="0" smtClean="0"/>
              <a:t> Lead Scrap/ULAB </a:t>
            </a:r>
            <a:r>
              <a:rPr lang="en-IN" i="1" dirty="0"/>
              <a:t>generated will still need recycling or export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1643050"/>
            <a:ext cx="615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>
                <a:solidFill>
                  <a:srgbClr val="C00000"/>
                </a:solidFill>
              </a:rPr>
              <a:t>  </a:t>
            </a:r>
            <a:r>
              <a:rPr lang="en-IN" i="1" dirty="0">
                <a:solidFill>
                  <a:srgbClr val="C00000"/>
                </a:solidFill>
              </a:rPr>
              <a:t>Lead </a:t>
            </a:r>
            <a:r>
              <a:rPr lang="en-IN" i="1" dirty="0" smtClean="0">
                <a:solidFill>
                  <a:srgbClr val="C00000"/>
                </a:solidFill>
              </a:rPr>
              <a:t>ore </a:t>
            </a:r>
            <a:r>
              <a:rPr lang="en-IN" i="1" dirty="0">
                <a:solidFill>
                  <a:srgbClr val="C00000"/>
                </a:solidFill>
              </a:rPr>
              <a:t>&amp; Lead </a:t>
            </a:r>
            <a:r>
              <a:rPr lang="en-IN" i="1" dirty="0" smtClean="0">
                <a:solidFill>
                  <a:srgbClr val="C00000"/>
                </a:solidFill>
              </a:rPr>
              <a:t>concentrate are raw materials and not wastes</a:t>
            </a:r>
            <a:endParaRPr lang="en-IN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372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/>
              <a:t>   </a:t>
            </a:r>
            <a:r>
              <a:rPr lang="en-IN" sz="2400" b="1" i="1" dirty="0"/>
              <a:t>Sustainability of Importing of Lead Wastes and their recycling?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613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/>
              <a:t>  </a:t>
            </a:r>
            <a:r>
              <a:rPr lang="en-IN" b="1" i="1" dirty="0" smtClean="0"/>
              <a:t> </a:t>
            </a:r>
            <a:r>
              <a:rPr lang="en-IN" i="1" dirty="0" smtClean="0"/>
              <a:t>Lead </a:t>
            </a:r>
            <a:r>
              <a:rPr lang="en-IN" i="1" dirty="0"/>
              <a:t>Recycling from lead scrap/ULAB is secondary metallurgy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697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>  Exempted </a:t>
            </a:r>
            <a:r>
              <a:rPr lang="en-IN" i="1" dirty="0"/>
              <a:t>from the requirement of obtaining Environmental Clearance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286124"/>
            <a:ext cx="516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</a:t>
            </a:r>
            <a:r>
              <a:rPr lang="en-IN" i="1" dirty="0" smtClean="0"/>
              <a:t>  Sustainability </a:t>
            </a:r>
            <a:r>
              <a:rPr lang="en-IN" i="1" dirty="0"/>
              <a:t>much better than primary metallurgy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2786058"/>
            <a:ext cx="40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</a:t>
            </a:r>
            <a:r>
              <a:rPr lang="en-IN" i="1" dirty="0" smtClean="0"/>
              <a:t> Wider choice </a:t>
            </a:r>
            <a:r>
              <a:rPr lang="en-IN" i="1" dirty="0"/>
              <a:t>in recycling facility </a:t>
            </a:r>
            <a:r>
              <a:rPr lang="en-IN" i="1" dirty="0" smtClean="0"/>
              <a:t>location</a:t>
            </a:r>
            <a:endParaRPr lang="en-IN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86190"/>
            <a:ext cx="759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</a:t>
            </a:r>
            <a:r>
              <a:rPr lang="en-IN" i="1" dirty="0" smtClean="0"/>
              <a:t>  Recycling </a:t>
            </a:r>
            <a:r>
              <a:rPr lang="en-IN" i="1" dirty="0"/>
              <a:t>will become unavoidable after the natural reserves gets exhausted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785926"/>
            <a:ext cx="561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 </a:t>
            </a:r>
            <a:r>
              <a:rPr lang="en-IN" i="1" dirty="0" smtClean="0"/>
              <a:t>Less burden on landfills compared to Primary metallurgy  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i="1" dirty="0"/>
              <a:t>DGFT Policy (2017) for Lead ULAB/Scrap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21442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35729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CHAPTER 78  : Lead and articles thereof</a:t>
            </a:r>
          </a:p>
          <a:p>
            <a:r>
              <a:rPr lang="en-IN" i="1" dirty="0" smtClean="0"/>
              <a:t>EXIM </a:t>
            </a:r>
            <a:r>
              <a:rPr lang="en-IN" i="1" dirty="0"/>
              <a:t>Code : 7802 00 10 -  Lead waste and </a:t>
            </a:r>
            <a:r>
              <a:rPr lang="en-IN" i="1" dirty="0" smtClean="0"/>
              <a:t>scrap</a:t>
            </a:r>
          </a:p>
          <a:p>
            <a:r>
              <a:rPr lang="en-IN" b="1" i="1" dirty="0" smtClean="0">
                <a:solidFill>
                  <a:srgbClr val="0070C0"/>
                </a:solidFill>
              </a:rPr>
              <a:t>Import permitted without DGFT License</a:t>
            </a:r>
            <a:endParaRPr lang="en-IN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5003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 </a:t>
            </a:r>
            <a:endParaRPr lang="en-IN" b="1" i="1" dirty="0">
              <a:solidFill>
                <a:srgbClr val="C00000"/>
              </a:solidFill>
            </a:endParaRPr>
          </a:p>
          <a:p>
            <a:r>
              <a:rPr lang="en-IN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500306"/>
            <a:ext cx="73132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CHAPTER 85 – Electrical Machinery and  Equipment and parts </a:t>
            </a:r>
            <a:r>
              <a:rPr lang="en-IN" b="1" i="1" dirty="0" smtClean="0"/>
              <a:t>thereof</a:t>
            </a:r>
            <a:endParaRPr lang="en-IN" i="1" dirty="0">
              <a:solidFill>
                <a:srgbClr val="0070C0"/>
              </a:solidFill>
            </a:endParaRPr>
          </a:p>
          <a:p>
            <a:r>
              <a:rPr lang="en-IN" i="1" dirty="0"/>
              <a:t>EXIM Code :  85481010 - Battery scrap namely : Lead battery plates covered by ISRI code word ‘Rails’;  Battery lugs covered  by ISRI code word ‘</a:t>
            </a:r>
            <a:r>
              <a:rPr lang="en-IN" i="1" dirty="0" smtClean="0"/>
              <a:t>Rakes</a:t>
            </a:r>
          </a:p>
          <a:p>
            <a:r>
              <a:rPr lang="en-IN" b="1" i="1" dirty="0" smtClean="0">
                <a:solidFill>
                  <a:srgbClr val="0070C0"/>
                </a:solidFill>
              </a:rPr>
              <a:t>Import requires DGFT License</a:t>
            </a:r>
            <a:endParaRPr lang="en-IN" b="1" i="1" dirty="0" smtClean="0"/>
          </a:p>
          <a:p>
            <a:endParaRPr lang="en-IN" i="1" dirty="0"/>
          </a:p>
          <a:p>
            <a:r>
              <a:rPr lang="en-IN" i="1" dirty="0"/>
              <a:t>EXIM Codes : 85481020 -</a:t>
            </a:r>
            <a:r>
              <a:rPr lang="en-IN" dirty="0"/>
              <a:t> </a:t>
            </a:r>
            <a:r>
              <a:rPr lang="en-IN" i="1" dirty="0"/>
              <a:t>Battery waste namely - Scrap</a:t>
            </a:r>
          </a:p>
          <a:p>
            <a:r>
              <a:rPr lang="en-IN" i="1" dirty="0"/>
              <a:t>drained or dry while intact, lead batteries covered by ISRI code word Rains</a:t>
            </a:r>
            <a:r>
              <a:rPr lang="en-IN" i="1" dirty="0" smtClean="0"/>
              <a:t>’</a:t>
            </a:r>
          </a:p>
          <a:p>
            <a:r>
              <a:rPr lang="en-IN" b="1" i="1" dirty="0" smtClean="0">
                <a:solidFill>
                  <a:srgbClr val="0070C0"/>
                </a:solidFill>
              </a:rPr>
              <a:t>Import requires DGFT License</a:t>
            </a:r>
            <a:endParaRPr lang="en-IN" b="1" i="1" dirty="0" smtClean="0"/>
          </a:p>
          <a:p>
            <a:endParaRPr lang="en-IN" i="1" dirty="0"/>
          </a:p>
          <a:p>
            <a:r>
              <a:rPr lang="en-IN" i="1" dirty="0"/>
              <a:t>EXIM Code : 8548 10 90  - Other waste and </a:t>
            </a:r>
            <a:r>
              <a:rPr lang="en-IN" i="1" dirty="0" smtClean="0"/>
              <a:t>scrap</a:t>
            </a:r>
          </a:p>
          <a:p>
            <a:r>
              <a:rPr lang="en-IN" b="1" i="1" dirty="0" smtClean="0">
                <a:solidFill>
                  <a:srgbClr val="0070C0"/>
                </a:solidFill>
              </a:rPr>
              <a:t>Import requires DGFT License</a:t>
            </a:r>
            <a:endParaRPr lang="en-IN" b="1" i="1" dirty="0"/>
          </a:p>
          <a:p>
            <a:endParaRPr lang="en-IN" b="1" i="1" dirty="0">
              <a:solidFill>
                <a:srgbClr val="C00000"/>
              </a:solidFill>
            </a:endParaRPr>
          </a:p>
          <a:p>
            <a:endParaRPr lang="en-IN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1095</Words>
  <Application>Microsoft Office PowerPoint</Application>
  <PresentationFormat>On-screen Show (4:3)</PresentationFormat>
  <Paragraphs>185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Import of Lead Scrap/Used Lead Acid Batteries in India - Policy and Requirements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Environmental Legislation/MoEF Policy for Lead Wastes Imports</vt:lpstr>
      <vt:lpstr>Recycling Facilities Requirements  </vt:lpstr>
      <vt:lpstr>Recycling Facilities Requirements </vt:lpstr>
      <vt:lpstr>Recycling Facilities Requirements </vt:lpstr>
      <vt:lpstr> Storm Water Management  </vt:lpstr>
      <vt:lpstr>Slide 15</vt:lpstr>
      <vt:lpstr>Thank You..! Wishing you all  a very productive conference and exhibition!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RSM</dc:creator>
  <cp:lastModifiedBy>RSM</cp:lastModifiedBy>
  <cp:revision>273</cp:revision>
  <dcterms:created xsi:type="dcterms:W3CDTF">2020-01-05T05:36:29Z</dcterms:created>
  <dcterms:modified xsi:type="dcterms:W3CDTF">2020-01-13T05:46:24Z</dcterms:modified>
</cp:coreProperties>
</file>